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3" r:id="rId2"/>
    <p:sldId id="265" r:id="rId3"/>
    <p:sldId id="264" r:id="rId4"/>
    <p:sldId id="256" r:id="rId5"/>
    <p:sldId id="257" r:id="rId6"/>
    <p:sldId id="266" r:id="rId7"/>
    <p:sldId id="259" r:id="rId8"/>
    <p:sldId id="258" r:id="rId9"/>
    <p:sldId id="267" r:id="rId10"/>
    <p:sldId id="268" r:id="rId11"/>
    <p:sldId id="269" r:id="rId12"/>
    <p:sldId id="270" r:id="rId13"/>
    <p:sldId id="271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50" d="100"/>
          <a:sy n="50" d="100"/>
        </p:scale>
        <p:origin x="-1872" y="-3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4D53BE-8C79-48C0-857C-15971A76BABA}" type="datetimeFigureOut">
              <a:rPr lang="en-US" smtClean="0"/>
              <a:t>9/12/2015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8499D0-3F60-40B5-BF6F-74DA91D8C40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8499D0-3F60-40B5-BF6F-74DA91D8C40C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Digitalization of Peristaltic Pump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sz="1800" dirty="0" smtClean="0"/>
              <a:t>Presentation on 8</a:t>
            </a:r>
            <a:r>
              <a:rPr lang="en-US" sz="1800" baseline="30000" dirty="0" smtClean="0"/>
              <a:t>th</a:t>
            </a:r>
            <a:r>
              <a:rPr lang="en-US" sz="1800" dirty="0" smtClean="0"/>
              <a:t> Semester Project ,under the guidance of </a:t>
            </a:r>
          </a:p>
          <a:p>
            <a:pPr algn="ctr">
              <a:buNone/>
            </a:pPr>
            <a:r>
              <a:rPr lang="en-US" dirty="0" smtClean="0"/>
              <a:t>Dr. N M Renukappa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r>
              <a:rPr lang="en-US" sz="2000" dirty="0" smtClean="0"/>
              <a:t>     </a:t>
            </a:r>
          </a:p>
          <a:p>
            <a:pPr>
              <a:buNone/>
            </a:pPr>
            <a:r>
              <a:rPr lang="en-US" sz="2000" dirty="0" smtClean="0"/>
              <a:t>		Presentation by,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600200" y="41910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Anirudh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4JC12EC018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Darshan</a:t>
                      </a:r>
                      <a:r>
                        <a:rPr lang="en-US" baseline="0" dirty="0" smtClean="0"/>
                        <a:t> 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4JC12EC037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Mrithyunjaya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4JC12EC064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</a:t>
                      </a:r>
                      <a:r>
                        <a:rPr lang="en-US" baseline="0" dirty="0" smtClean="0"/>
                        <a:t> N Sunaada Hebbar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4JC12EC058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Features 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52596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400" dirty="0" smtClean="0"/>
              <a:t>1) Programmable Configuration </a:t>
            </a: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400" dirty="0" smtClean="0"/>
              <a:t>Selection of Pump </a:t>
            </a:r>
            <a:r>
              <a:rPr lang="en-US" sz="2400" dirty="0" smtClean="0"/>
              <a:t>H</a:t>
            </a:r>
            <a:r>
              <a:rPr lang="en-US" sz="2400" dirty="0" smtClean="0"/>
              <a:t>ead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Selection of Tube Size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Based on the Pump Head and the Tube Size selected  the minimum dispensable liquid volume is obtained</a:t>
            </a:r>
          </a:p>
          <a:p>
            <a:pPr>
              <a:lnSpc>
                <a:spcPct val="150000"/>
              </a:lnSpc>
              <a:buNone/>
            </a:pPr>
            <a:r>
              <a:rPr lang="en-US" sz="2400" dirty="0" smtClean="0"/>
              <a:t>2</a:t>
            </a:r>
            <a:r>
              <a:rPr lang="en-US" sz="2400" dirty="0" smtClean="0"/>
              <a:t>) Bidirectional Operation</a:t>
            </a: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400" dirty="0" smtClean="0"/>
              <a:t>Switch to select direction of operation – Forward/Reverse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44036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400" dirty="0" smtClean="0"/>
              <a:t>3)Volume based mode: </a:t>
            </a:r>
            <a:endParaRPr lang="en-US" sz="2400" dirty="0" smtClean="0"/>
          </a:p>
          <a:p>
            <a:r>
              <a:rPr lang="en-US" sz="2400" dirty="0" smtClean="0"/>
              <a:t>I/p</a:t>
            </a:r>
            <a:r>
              <a:rPr lang="en-US" sz="2400" dirty="0" smtClean="0"/>
              <a:t>:  Volume to be dispensed</a:t>
            </a:r>
          </a:p>
          <a:p>
            <a:r>
              <a:rPr lang="en-US" sz="2400" dirty="0" smtClean="0"/>
              <a:t>O/p</a:t>
            </a:r>
            <a:r>
              <a:rPr lang="en-US" sz="2400" dirty="0" smtClean="0"/>
              <a:t>:  Dispensing the required volume of </a:t>
            </a:r>
            <a:r>
              <a:rPr lang="en-US" sz="2400" dirty="0" smtClean="0"/>
              <a:t>liquid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2400" dirty="0" smtClean="0"/>
              <a:t>Configurable Options:</a:t>
            </a:r>
          </a:p>
          <a:p>
            <a:pPr marL="1028700" lvl="1" indent="-571500">
              <a:buFont typeface="+mj-lt"/>
              <a:buAutoNum type="romanLcPeriod"/>
            </a:pPr>
            <a:r>
              <a:rPr lang="en-US" sz="2400" dirty="0" smtClean="0"/>
              <a:t>Different </a:t>
            </a:r>
            <a:r>
              <a:rPr lang="en-US" sz="2400" dirty="0" smtClean="0"/>
              <a:t>flow rate </a:t>
            </a:r>
            <a:r>
              <a:rPr lang="en-US" sz="2400" dirty="0" smtClean="0"/>
              <a:t>dispensing mode – The fluid can be dispensed at Min/Average/Max flow rates (with default average flow rate)</a:t>
            </a:r>
            <a:endParaRPr lang="en-US" sz="2400" dirty="0" smtClean="0"/>
          </a:p>
          <a:p>
            <a:pPr marL="1028700" lvl="1" indent="-571500">
              <a:buFont typeface="+mj-lt"/>
              <a:buAutoNum type="romanLcPeriod"/>
            </a:pPr>
            <a:r>
              <a:rPr lang="en-US" sz="2400" dirty="0" smtClean="0"/>
              <a:t>Start /Stop foot switch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4) Time </a:t>
            </a:r>
            <a:r>
              <a:rPr lang="en-US" sz="2400" dirty="0" smtClean="0"/>
              <a:t>based Mode:</a:t>
            </a:r>
            <a:endParaRPr lang="en-US" sz="2400" dirty="0" smtClean="0"/>
          </a:p>
          <a:p>
            <a:r>
              <a:rPr lang="en-US" sz="2400" dirty="0" smtClean="0"/>
              <a:t>I/p:  Volume of Liquid in ml, Time in min. </a:t>
            </a:r>
          </a:p>
          <a:p>
            <a:r>
              <a:rPr lang="en-US" sz="2400" dirty="0" smtClean="0"/>
              <a:t>O/p: Dispensing  the required volume of liquid in specified time</a:t>
            </a:r>
          </a:p>
          <a:p>
            <a:pPr>
              <a:buNone/>
            </a:pPr>
            <a:endParaRPr lang="en-US" sz="2400" dirty="0" smtClean="0"/>
          </a:p>
          <a:p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idx="1"/>
          </p:nvPr>
        </p:nvSpPr>
        <p:spPr>
          <a:xfrm>
            <a:off x="228600" y="304800"/>
            <a:ext cx="8686800" cy="62484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60000"/>
              </a:lnSpc>
              <a:buNone/>
            </a:pPr>
            <a:r>
              <a:rPr lang="en-US" sz="2400" dirty="0" smtClean="0"/>
              <a:t>5) Repetitive Dispensing Mode:</a:t>
            </a:r>
            <a:endParaRPr lang="en-US" sz="2400" dirty="0" smtClean="0"/>
          </a:p>
          <a:p>
            <a:pPr>
              <a:lnSpc>
                <a:spcPct val="160000"/>
              </a:lnSpc>
            </a:pPr>
            <a:r>
              <a:rPr lang="en-US" sz="2400" dirty="0" smtClean="0"/>
              <a:t>I</a:t>
            </a:r>
            <a:r>
              <a:rPr lang="en-US" sz="2400" dirty="0" smtClean="0"/>
              <a:t>/p</a:t>
            </a:r>
            <a:r>
              <a:rPr lang="en-US" sz="2400" dirty="0" smtClean="0"/>
              <a:t>:  Process </a:t>
            </a:r>
            <a:r>
              <a:rPr lang="en-US" sz="2400" dirty="0" smtClean="0"/>
              <a:t>Duration in hours </a:t>
            </a:r>
            <a:r>
              <a:rPr lang="en-US" sz="2400" dirty="0" smtClean="0"/>
              <a:t>, Duration </a:t>
            </a:r>
            <a:r>
              <a:rPr lang="en-US" sz="2400" dirty="0" smtClean="0"/>
              <a:t>Between </a:t>
            </a:r>
            <a:r>
              <a:rPr lang="en-US" sz="2400" dirty="0" smtClean="0"/>
              <a:t>S</a:t>
            </a:r>
            <a:r>
              <a:rPr lang="en-US" sz="2400" dirty="0" smtClean="0"/>
              <a:t>amples in min </a:t>
            </a:r>
            <a:r>
              <a:rPr lang="en-US" sz="2400" dirty="0" smtClean="0"/>
              <a:t>, Volume </a:t>
            </a:r>
            <a:r>
              <a:rPr lang="en-US" sz="2400" dirty="0" smtClean="0"/>
              <a:t>of Liquid to be Dispensed for </a:t>
            </a:r>
            <a:r>
              <a:rPr lang="en-US" sz="2400" dirty="0" smtClean="0"/>
              <a:t>each </a:t>
            </a:r>
            <a:r>
              <a:rPr lang="en-US" sz="2400" dirty="0" smtClean="0"/>
              <a:t>Sample in ml</a:t>
            </a:r>
          </a:p>
          <a:p>
            <a:pPr>
              <a:lnSpc>
                <a:spcPct val="160000"/>
              </a:lnSpc>
            </a:pPr>
            <a:r>
              <a:rPr lang="en-US" sz="2400" dirty="0" smtClean="0"/>
              <a:t>O/p: The specified Volume of Liquid is Dispensed between samples at a Default Flow </a:t>
            </a:r>
            <a:r>
              <a:rPr lang="en-US" sz="2400" dirty="0" smtClean="0"/>
              <a:t>R</a:t>
            </a:r>
            <a:r>
              <a:rPr lang="en-US" sz="2400" dirty="0" smtClean="0"/>
              <a:t>ate (50% of maximum)</a:t>
            </a:r>
          </a:p>
          <a:p>
            <a:pPr>
              <a:lnSpc>
                <a:spcPct val="160000"/>
              </a:lnSpc>
              <a:buNone/>
            </a:pPr>
            <a:r>
              <a:rPr lang="en-US" sz="2400" dirty="0" smtClean="0"/>
              <a:t>6) Discrete Dispensing Mode:</a:t>
            </a:r>
            <a:endParaRPr lang="en-US" sz="2400" dirty="0" smtClean="0"/>
          </a:p>
          <a:p>
            <a:pPr>
              <a:lnSpc>
                <a:spcPct val="160000"/>
              </a:lnSpc>
            </a:pPr>
            <a:r>
              <a:rPr lang="en-US" sz="2400" dirty="0" smtClean="0"/>
              <a:t>I/p</a:t>
            </a:r>
            <a:r>
              <a:rPr lang="en-US" sz="2400" dirty="0" smtClean="0"/>
              <a:t>:  Process </a:t>
            </a:r>
            <a:r>
              <a:rPr lang="en-US" sz="2400" dirty="0" smtClean="0"/>
              <a:t>Duration in hours, </a:t>
            </a:r>
            <a:r>
              <a:rPr lang="en-US" sz="2400" dirty="0" smtClean="0"/>
              <a:t>Duration Between </a:t>
            </a:r>
            <a:r>
              <a:rPr lang="en-US" sz="2400" dirty="0" smtClean="0"/>
              <a:t>samples in min, </a:t>
            </a:r>
            <a:r>
              <a:rPr lang="en-US" sz="2400" dirty="0" smtClean="0"/>
              <a:t>Volume </a:t>
            </a:r>
            <a:r>
              <a:rPr lang="en-US" sz="2400" dirty="0" smtClean="0"/>
              <a:t>of Liquid to be Dispensed for each sample in ml, Flow rate in ml/min</a:t>
            </a:r>
          </a:p>
          <a:p>
            <a:pPr>
              <a:lnSpc>
                <a:spcPct val="160000"/>
              </a:lnSpc>
            </a:pPr>
            <a:r>
              <a:rPr lang="en-US" sz="2400" dirty="0" smtClean="0"/>
              <a:t>O/p: The specified Volume of Liquid is Dispensed between samples at the specified Flow Rate</a:t>
            </a:r>
            <a:endParaRPr lang="en-US" sz="2400" dirty="0" smtClean="0"/>
          </a:p>
          <a:p>
            <a:pPr>
              <a:lnSpc>
                <a:spcPct val="160000"/>
              </a:lnSpc>
              <a:buNone/>
            </a:pPr>
            <a:endParaRPr lang="en-U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5165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400" dirty="0" smtClean="0"/>
              <a:t>7) Serial Communication Mode: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I/p: Weight of the Liquid to be Dispensed in grams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A weight balance weighs the liquid dispensed and the reading is sampled by the microcontroller through RS485 Serial Communication Port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O/p: Once the Specified weight of the Liquid is Dispensed the microcontroller stops the liquid flow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tx1"/>
                </a:solidFill>
                <a:cs typeface="Times New Roman" pitchFamily="18" charset="0"/>
              </a:rPr>
              <a:t>Advantages of  Peristaltic pump </a:t>
            </a:r>
            <a:br>
              <a:rPr lang="en-US" b="1" dirty="0" smtClean="0">
                <a:solidFill>
                  <a:schemeClr val="tx1"/>
                </a:solidFill>
                <a:cs typeface="Times New Roman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102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+mj-lt"/>
                <a:cs typeface="Times New Roman" pitchFamily="18" charset="0"/>
              </a:rPr>
              <a:t> Seal-less design </a:t>
            </a:r>
          </a:p>
          <a:p>
            <a:pPr lvl="1" algn="just"/>
            <a:r>
              <a:rPr lang="en-US" sz="2000" dirty="0" smtClean="0">
                <a:latin typeface="+mj-lt"/>
                <a:cs typeface="Times New Roman" pitchFamily="18" charset="0"/>
              </a:rPr>
              <a:t>Peristaltic pumps have no seals avoiding issues such as leaks of corrosive chemicals and ongoing maintenance</a:t>
            </a:r>
          </a:p>
          <a:p>
            <a:r>
              <a:rPr lang="en-US" sz="2400" dirty="0" smtClean="0">
                <a:latin typeface="+mj-lt"/>
                <a:cs typeface="Times New Roman" pitchFamily="18" charset="0"/>
              </a:rPr>
              <a:t> Low maintenance costs</a:t>
            </a:r>
          </a:p>
          <a:p>
            <a:pPr lvl="1" algn="just"/>
            <a:r>
              <a:rPr lang="en-US" sz="2000" dirty="0" smtClean="0">
                <a:latin typeface="+mj-lt"/>
                <a:cs typeface="Times New Roman" pitchFamily="18" charset="0"/>
              </a:rPr>
              <a:t>The only replacement part is the hose or tube a relatively low cost item that can be easily changed in a short time.</a:t>
            </a:r>
          </a:p>
          <a:p>
            <a:r>
              <a:rPr lang="en-US" sz="2400" dirty="0" smtClean="0">
                <a:latin typeface="+mj-lt"/>
                <a:cs typeface="Times New Roman" pitchFamily="18" charset="0"/>
              </a:rPr>
              <a:t> Reversible</a:t>
            </a:r>
          </a:p>
          <a:p>
            <a:pPr lvl="1" algn="just"/>
            <a:r>
              <a:rPr lang="en-US" sz="2000" dirty="0" smtClean="0">
                <a:latin typeface="+mj-lt"/>
                <a:cs typeface="Times New Roman" pitchFamily="18" charset="0"/>
              </a:rPr>
              <a:t>Peristaltic pumps are reversible with just change in direction of rotation of motor</a:t>
            </a:r>
          </a:p>
          <a:p>
            <a:r>
              <a:rPr lang="en-US" sz="2400" dirty="0" smtClean="0">
                <a:latin typeface="+mj-lt"/>
                <a:cs typeface="Times New Roman" pitchFamily="18" charset="0"/>
              </a:rPr>
              <a:t> Accurate dosing</a:t>
            </a:r>
          </a:p>
          <a:p>
            <a:pPr lvl="1"/>
            <a:r>
              <a:rPr lang="en-US" sz="2000" dirty="0" smtClean="0">
                <a:latin typeface="+mj-lt"/>
                <a:cs typeface="Times New Roman" pitchFamily="18" charset="0"/>
              </a:rPr>
              <a:t>The pumps are accurate in dosing; they have a repeatability of ±1%</a:t>
            </a:r>
          </a:p>
          <a:p>
            <a:pPr fontAlgn="base"/>
            <a:r>
              <a:rPr lang="en-US" sz="2400" dirty="0">
                <a:latin typeface="+mj-lt"/>
                <a:cs typeface="Times New Roman" pitchFamily="18" charset="0"/>
              </a:rPr>
              <a:t>Dry running and </a:t>
            </a:r>
            <a:r>
              <a:rPr lang="en-US" sz="2400" dirty="0" smtClean="0">
                <a:latin typeface="+mj-lt"/>
                <a:cs typeface="Times New Roman" pitchFamily="18" charset="0"/>
              </a:rPr>
              <a:t>self-priming</a:t>
            </a:r>
          </a:p>
          <a:p>
            <a:pPr lvl="1" fontAlgn="base"/>
            <a:r>
              <a:rPr lang="en-US" sz="2000" dirty="0" smtClean="0">
                <a:latin typeface="+mj-lt"/>
                <a:cs typeface="Times New Roman" pitchFamily="18" charset="0"/>
              </a:rPr>
              <a:t>Peristaltic pumps do not require pumped fluid to be continually present pumps can run dry, without costly downtime or repairs.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SUNAADA\Desktop\Peristaltic Pump\201332515441214.jpg"/>
          <p:cNvPicPr>
            <a:picLocks noChangeAspect="1" noChangeArrowheads="1"/>
          </p:cNvPicPr>
          <p:nvPr/>
        </p:nvPicPr>
        <p:blipFill>
          <a:blip r:embed="rId2"/>
          <a:srcRect l="6083" t="7692" r="11384" b="10256"/>
          <a:stretch>
            <a:fillRect/>
          </a:stretch>
        </p:blipFill>
        <p:spPr bwMode="auto">
          <a:xfrm>
            <a:off x="6400800" y="533400"/>
            <a:ext cx="22098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816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cs typeface="Times New Roman" pitchFamily="18" charset="0"/>
              </a:rPr>
              <a:t>Medicine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dirty="0" smtClean="0">
                <a:cs typeface="Times New Roman" pitchFamily="18" charset="0"/>
              </a:rPr>
              <a:t>Medical infusion pumps.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dirty="0">
                <a:cs typeface="Times New Roman" pitchFamily="18" charset="0"/>
              </a:rPr>
              <a:t>Dialysis </a:t>
            </a:r>
            <a:r>
              <a:rPr lang="en-US" sz="2400" dirty="0" smtClean="0">
                <a:cs typeface="Times New Roman" pitchFamily="18" charset="0"/>
              </a:rPr>
              <a:t>machines.</a:t>
            </a:r>
          </a:p>
          <a:p>
            <a:r>
              <a:rPr lang="en-US" sz="2800" dirty="0" smtClean="0"/>
              <a:t>Chemical handling</a:t>
            </a:r>
            <a:endParaRPr lang="en-US" sz="2800" dirty="0" smtClean="0">
              <a:cs typeface="Times New Roman" pitchFamily="18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400" dirty="0" smtClean="0">
                <a:cs typeface="Times New Roman" pitchFamily="18" charset="0"/>
              </a:rPr>
              <a:t>Pharmaceutical production.</a:t>
            </a:r>
            <a:endParaRPr lang="en-US" sz="2400" dirty="0">
              <a:cs typeface="Times New Roman" pitchFamily="18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2400" dirty="0">
                <a:cs typeface="Times New Roman" pitchFamily="18" charset="0"/>
              </a:rPr>
              <a:t>Dosing systems for dishwasher and </a:t>
            </a:r>
            <a:r>
              <a:rPr lang="en-US" sz="2400" dirty="0" smtClean="0">
                <a:cs typeface="Times New Roman" pitchFamily="18" charset="0"/>
              </a:rPr>
              <a:t>laundry chemicals.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dirty="0" smtClean="0">
                <a:cs typeface="Times New Roman" pitchFamily="18" charset="0"/>
              </a:rPr>
              <a:t>Chemical treatment in</a:t>
            </a:r>
            <a:r>
              <a:rPr lang="en-US" sz="2400" dirty="0">
                <a:cs typeface="Times New Roman" pitchFamily="18" charset="0"/>
              </a:rPr>
              <a:t> water </a:t>
            </a:r>
            <a:r>
              <a:rPr lang="en-US" sz="2400" dirty="0" smtClean="0">
                <a:cs typeface="Times New Roman" pitchFamily="18" charset="0"/>
              </a:rPr>
              <a:t>purification plant.</a:t>
            </a:r>
          </a:p>
          <a:p>
            <a:r>
              <a:rPr lang="en-US" sz="2800" dirty="0" smtClean="0"/>
              <a:t>Testing and research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dirty="0" smtClean="0">
                <a:cs typeface="Times New Roman" pitchFamily="18" charset="0"/>
              </a:rPr>
              <a:t>Auto Analyzer.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dirty="0" smtClean="0">
                <a:cs typeface="Times New Roman" pitchFamily="18" charset="0"/>
              </a:rPr>
              <a:t>Analytical chemistry experiments.</a:t>
            </a:r>
          </a:p>
          <a:p>
            <a:endParaRPr lang="en-US" sz="2800" dirty="0">
              <a:cs typeface="Times New Roman" pitchFamily="18" charset="0"/>
            </a:endParaRPr>
          </a:p>
          <a:p>
            <a:endParaRPr lang="en-US" sz="2800" dirty="0">
              <a:cs typeface="Times New Roman" pitchFamily="18" charset="0"/>
            </a:endParaRPr>
          </a:p>
          <a:p>
            <a:endParaRPr lang="en-US" sz="2800" dirty="0">
              <a:cs typeface="Times New Roman" pitchFamily="18" charset="0"/>
            </a:endParaRPr>
          </a:p>
          <a:p>
            <a:pPr>
              <a:buNone/>
            </a:pP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 fontScale="90000"/>
          </a:bodyPr>
          <a:lstStyle/>
          <a:p>
            <a:pPr algn="l"/>
            <a:r>
              <a:rPr lang="en-US" sz="5400" b="1" dirty="0" smtClean="0">
                <a:cs typeface="Shonar Bangla" pitchFamily="34" charset="0"/>
              </a:rPr>
              <a:t>Applications</a:t>
            </a:r>
            <a:endParaRPr lang="en-US" b="1" dirty="0">
              <a:cs typeface="Shonar Bangla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400800" y="3048000"/>
            <a:ext cx="24327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BT100L Peristaltic Pump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Block Diagram of Peristaltic Pump </a:t>
            </a:r>
            <a:endParaRPr lang="en-US" sz="36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438400" y="5715000"/>
            <a:ext cx="624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1295400"/>
            <a:ext cx="7615648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/>
              <a:t>Input : 4X3 Numeric Keypad , 2 axis Thumb Joystick</a:t>
            </a:r>
            <a:endParaRPr lang="en-US" sz="24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7800" y="1295400"/>
            <a:ext cx="2649538" cy="2828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6" descr="512-00.jpg"/>
          <p:cNvPicPr>
            <a:picLocks noChangeAspect="1"/>
          </p:cNvPicPr>
          <p:nvPr/>
        </p:nvPicPr>
        <p:blipFill>
          <a:blip r:embed="rId3" cstate="print"/>
          <a:srcRect l="8400" t="3200" r="13800" b="12000"/>
          <a:stretch>
            <a:fillRect/>
          </a:stretch>
        </p:blipFill>
        <p:spPr>
          <a:xfrm>
            <a:off x="4648200" y="1295400"/>
            <a:ext cx="3352800" cy="274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47800" y="4191000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4X3 Numeric Keypad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105400" y="41148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 axis Thumb Joystick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90600" y="4648200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09600" y="4572000"/>
            <a:ext cx="8077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Numeric keypad has 7 pins which are connected to Arduino MEGA, the position of the key pressed can be determined from the 4x3 matrix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</a:t>
            </a:r>
            <a:r>
              <a:rPr lang="en-US" dirty="0" smtClean="0"/>
              <a:t>2 axis Thumb Joystick has 5 pins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</a:t>
            </a:r>
            <a:r>
              <a:rPr lang="en-US" dirty="0" smtClean="0"/>
              <a:t>X and Y act like 10k pots and </a:t>
            </a:r>
            <a:r>
              <a:rPr lang="en-US" dirty="0" err="1" smtClean="0"/>
              <a:t>Xout</a:t>
            </a:r>
            <a:r>
              <a:rPr lang="en-US" dirty="0" smtClean="0"/>
              <a:t> and </a:t>
            </a:r>
            <a:r>
              <a:rPr lang="en-US" dirty="0" err="1" smtClean="0"/>
              <a:t>Yout</a:t>
            </a:r>
            <a:r>
              <a:rPr lang="en-US" dirty="0" smtClean="0"/>
              <a:t> are analog output pins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</a:t>
            </a:r>
            <a:r>
              <a:rPr lang="en-US" dirty="0" smtClean="0"/>
              <a:t>The joystick position can be determined by </a:t>
            </a:r>
            <a:r>
              <a:rPr lang="en-US" dirty="0" err="1" smtClean="0"/>
              <a:t>Xout</a:t>
            </a:r>
            <a:r>
              <a:rPr lang="en-US" dirty="0" smtClean="0"/>
              <a:t> and </a:t>
            </a:r>
            <a:r>
              <a:rPr lang="en-US" dirty="0" err="1" smtClean="0"/>
              <a:t>Yout</a:t>
            </a:r>
            <a:r>
              <a:rPr lang="en-US" dirty="0" smtClean="0"/>
              <a:t> pin voltages 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Output :  Graphical LCD Display </a:t>
            </a:r>
            <a:endParaRPr lang="en-US" sz="2400" b="1" dirty="0"/>
          </a:p>
        </p:txBody>
      </p:sp>
      <p:pic>
        <p:nvPicPr>
          <p:cNvPr id="4" name="Content Placeholder 3" descr="00710-04.jpg"/>
          <p:cNvPicPr>
            <a:picLocks noGrp="1" noChangeAspect="1"/>
          </p:cNvPicPr>
          <p:nvPr>
            <p:ph idx="1"/>
          </p:nvPr>
        </p:nvPicPr>
        <p:blipFill>
          <a:blip r:embed="rId2"/>
          <a:srcRect l="3070" t="17487" r="1864" b="15408"/>
          <a:stretch>
            <a:fillRect/>
          </a:stretch>
        </p:blipFill>
        <p:spPr>
          <a:xfrm>
            <a:off x="685800" y="1447800"/>
            <a:ext cx="3994150" cy="2819400"/>
          </a:xfrm>
        </p:spPr>
      </p:pic>
      <p:sp>
        <p:nvSpPr>
          <p:cNvPr id="6" name="TextBox 5"/>
          <p:cNvSpPr txBox="1"/>
          <p:nvPr/>
        </p:nvSpPr>
        <p:spPr>
          <a:xfrm>
            <a:off x="304800" y="4800600"/>
            <a:ext cx="8382000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128X64 pixel </a:t>
            </a:r>
            <a:r>
              <a:rPr lang="en-US" b="1" dirty="0" smtClean="0"/>
              <a:t>JHD12864E</a:t>
            </a:r>
            <a:r>
              <a:rPr lang="en-US" dirty="0" smtClean="0"/>
              <a:t> Graphic LCD is used</a:t>
            </a:r>
          </a:p>
        </p:txBody>
      </p:sp>
      <p:pic>
        <p:nvPicPr>
          <p:cNvPr id="7" name="Picture 6" descr="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838200"/>
            <a:ext cx="4001059" cy="409632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90600" y="42672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JHD12864E GLCD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257800" y="50292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Pin description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4800" y="5242173"/>
            <a:ext cx="807720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The LCD module has 20 pins and it is used in </a:t>
            </a:r>
            <a:r>
              <a:rPr lang="en-US" dirty="0" smtClean="0"/>
              <a:t>8 </a:t>
            </a:r>
            <a:r>
              <a:rPr lang="en-US" dirty="0" smtClean="0"/>
              <a:t>bit parallel mode for interfacing it with Arduino MEGA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LCD features Intensity control of Backlight and contrast control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90600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Microcontroller  Board : Arduino Mega 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28600" y="3429000"/>
            <a:ext cx="8534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endParaRPr lang="en-US" dirty="0" smtClean="0"/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</a:t>
            </a:r>
            <a:r>
              <a:rPr lang="en-US" dirty="0" smtClean="0"/>
              <a:t>The Microcontroller </a:t>
            </a:r>
            <a:r>
              <a:rPr lang="en-US" dirty="0" smtClean="0"/>
              <a:t>controls the rpm of the stepper motor which </a:t>
            </a:r>
            <a:r>
              <a:rPr lang="en-US" dirty="0" smtClean="0"/>
              <a:t>in turn controls the rate of dispensing the fluid.</a:t>
            </a:r>
            <a:endParaRPr lang="en-US" dirty="0" smtClean="0"/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 The motor </a:t>
            </a:r>
            <a:r>
              <a:rPr lang="en-US" dirty="0" smtClean="0"/>
              <a:t>driver circuit amplifies the signals from controller to provide the required drive current to the stepper motor.</a:t>
            </a:r>
            <a:endParaRPr lang="en-US" dirty="0" smtClean="0"/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The </a:t>
            </a:r>
            <a:r>
              <a:rPr lang="en-US" dirty="0" smtClean="0"/>
              <a:t>M</a:t>
            </a:r>
            <a:r>
              <a:rPr lang="en-US" dirty="0" smtClean="0"/>
              <a:t>icrocontroller </a:t>
            </a:r>
            <a:r>
              <a:rPr lang="en-US" dirty="0" smtClean="0"/>
              <a:t>generates appropriate signals to control the </a:t>
            </a:r>
            <a:r>
              <a:rPr lang="en-US" dirty="0" smtClean="0"/>
              <a:t>motor </a:t>
            </a:r>
            <a:r>
              <a:rPr lang="en-US" dirty="0" smtClean="0"/>
              <a:t>and also provides interface for RS485 communication port which enables connection of other devices to the microcontroller.</a:t>
            </a:r>
          </a:p>
          <a:p>
            <a:endParaRPr lang="en-US" dirty="0"/>
          </a:p>
        </p:txBody>
      </p:sp>
      <p:pic>
        <p:nvPicPr>
          <p:cNvPr id="2050" name="Picture 2" descr="C:\Users\SUNAADA\Desktop\Peristaltic Pump\Data sheets &amp; Technical Specifications\Captur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324350" y="762000"/>
            <a:ext cx="4819650" cy="2453311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4648200" y="3352800"/>
            <a:ext cx="3810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Arduino MEGA 2560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4800" y="990600"/>
            <a:ext cx="4343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4X3 Numeric  Keypad and 2 axis Thumb Joystick is interfaced with Arduino MEGA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 in order to take input from user.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</a:t>
            </a:r>
            <a:r>
              <a:rPr lang="en-US" dirty="0" smtClean="0"/>
              <a:t>A 128 X 64 Graphical LCD Display (JHD12864E) is interfaced with Arduino MEGA to provide the required user  interface.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Peristaltic Pump Head</a:t>
            </a:r>
            <a:endParaRPr lang="en-US" sz="2400" b="1" dirty="0"/>
          </a:p>
        </p:txBody>
      </p:sp>
      <p:pic>
        <p:nvPicPr>
          <p:cNvPr id="2051" name="Picture 3" descr="C:\Users\SUNAADA\Desktop\Peristaltic Pump\Peristaltic_pump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00600" y="4114800"/>
            <a:ext cx="3200400" cy="2250947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838200" y="838200"/>
            <a:ext cx="7391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Works based on the principle of alternating compression and relaxation of the tube drawing the fluid contents from one container and dispensing it to the other.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A rotating roller passes along the length of the tube totally compressing it and creating a seal between suction &amp; discharge side of the pump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Support different sized fluid tubes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/>
              <a:t> Many versions of YZ and DG series compatible with BT100L available with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2, 4, 6 and 10 rollers</a:t>
            </a:r>
          </a:p>
          <a:p>
            <a:endParaRPr lang="en-US" dirty="0"/>
          </a:p>
        </p:txBody>
      </p:sp>
      <p:pic>
        <p:nvPicPr>
          <p:cNvPr id="1026" name="Picture 2" descr="C:\Users\SUNAADA\Desktop\Peristaltic Pump\Peristaltic_pump_LAMBDA_PRECIFLOW_-_pumping_mechanism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4267200"/>
            <a:ext cx="3429000" cy="213360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1219200" y="6488668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3 Roller Pump Head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257800" y="6488668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 Roller Pump Head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Pump Head and Tube Specification</a:t>
            </a:r>
            <a:endParaRPr lang="en-US" sz="2400" b="1" dirty="0"/>
          </a:p>
        </p:txBody>
      </p:sp>
      <p:pic>
        <p:nvPicPr>
          <p:cNvPr id="4100" name="Picture 4" descr="C:\Users\SUNAADA\Desktop\Peristaltic Pump\Data sheets &amp; Technical Specifications\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47800" y="914400"/>
            <a:ext cx="6297613" cy="4991100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/>
        </p:nvSpPr>
        <p:spPr>
          <a:xfrm>
            <a:off x="2362200" y="6019800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WD = Tube Wall Diameter,  ID = Tube Inner Diameter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799</Words>
  <Application>Microsoft Office PowerPoint</Application>
  <PresentationFormat>On-screen Show (4:3)</PresentationFormat>
  <Paragraphs>103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Digitalization of Peristaltic Pump</vt:lpstr>
      <vt:lpstr>Advantages of  Peristaltic pump  </vt:lpstr>
      <vt:lpstr>Applications</vt:lpstr>
      <vt:lpstr>Block Diagram of Peristaltic Pump </vt:lpstr>
      <vt:lpstr>Input : 4X3 Numeric Keypad , 2 axis Thumb Joystick</vt:lpstr>
      <vt:lpstr>Output :  Graphical LCD Display </vt:lpstr>
      <vt:lpstr>Microcontroller  Board : Arduino Mega </vt:lpstr>
      <vt:lpstr>Peristaltic Pump Head</vt:lpstr>
      <vt:lpstr>Pump Head and Tube Specification</vt:lpstr>
      <vt:lpstr>Features </vt:lpstr>
      <vt:lpstr>Slide 11</vt:lpstr>
      <vt:lpstr>Slide 12</vt:lpstr>
      <vt:lpstr>Slide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Construction Of BT100L</dc:title>
  <dc:creator>SUNAADA</dc:creator>
  <cp:lastModifiedBy>SUNAADA</cp:lastModifiedBy>
  <cp:revision>23</cp:revision>
  <dcterms:created xsi:type="dcterms:W3CDTF">2006-08-16T00:00:00Z</dcterms:created>
  <dcterms:modified xsi:type="dcterms:W3CDTF">2015-09-12T14:07:39Z</dcterms:modified>
</cp:coreProperties>
</file>

<file path=docProps/thumbnail.jpeg>
</file>